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715" r:id="rId16"/>
    <p:sldId id="2696" r:id="rId17"/>
    <p:sldId id="2697" r:id="rId18"/>
    <p:sldId id="2713" r:id="rId19"/>
    <p:sldId id="2714" r:id="rId20"/>
    <p:sldId id="2716" r:id="rId21"/>
    <p:sldId id="2702" r:id="rId22"/>
    <p:sldId id="2698" r:id="rId23"/>
    <p:sldId id="2699" r:id="rId24"/>
    <p:sldId id="2717" r:id="rId25"/>
    <p:sldId id="2700" r:id="rId26"/>
    <p:sldId id="2703" r:id="rId27"/>
    <p:sldId id="2701" r:id="rId28"/>
    <p:sldId id="2704" r:id="rId29"/>
    <p:sldId id="2718" r:id="rId30"/>
    <p:sldId id="2705" r:id="rId31"/>
    <p:sldId id="2706" r:id="rId32"/>
    <p:sldId id="2707" r:id="rId33"/>
    <p:sldId id="2708" r:id="rId34"/>
    <p:sldId id="2709" r:id="rId35"/>
    <p:sldId id="2710" r:id="rId36"/>
    <p:sldId id="2711" r:id="rId37"/>
    <p:sldId id="2719" r:id="rId38"/>
    <p:sldId id="2712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>
        <p:scale>
          <a:sx n="125" d="100"/>
          <a:sy n="125" d="100"/>
        </p:scale>
        <p:origin x="38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1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E7FDC1-B693-1D40-B62B-C15F3CB07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5F7D71-78A8-9443-9351-8C6CB158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CAFFF8-CBCD-A147-BA43-2E01AF6C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87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D243A0-B055-204C-A244-AFD62D04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B021C-5B23-D74F-BAC9-838A674B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C7DDB-6EFD-2D40-89BD-BF955D49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642401-0D12-D741-8F67-9625398C6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执行第一个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04D756-EAD0-A041-AECB-84813FA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57" y="893193"/>
            <a:ext cx="2102400" cy="557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0D636-5583-D440-AAE1-331C2EB4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7" y="5156606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02E839-09BC-7640-AABD-D89EFCC8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470AD-0911-B245-A0DE-AC0BB840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14771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1F9DA-D9B2-FA44-93F6-0645A80E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1937B-9E66-0D40-968E-C2791A4D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75617"/>
            <a:ext cx="5320800" cy="12037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EA98B0-7E93-4B42-AF50-38C5D88326D0}"/>
              </a:ext>
            </a:extLst>
          </p:cNvPr>
          <p:cNvSpPr/>
          <p:nvPr/>
        </p:nvSpPr>
        <p:spPr>
          <a:xfrm>
            <a:off x="2789568" y="2158552"/>
            <a:ext cx="3081600" cy="78434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3C5B2-5A97-5440-92FD-19D80ABAD43A}"/>
              </a:ext>
            </a:extLst>
          </p:cNvPr>
          <p:cNvSpPr/>
          <p:nvPr/>
        </p:nvSpPr>
        <p:spPr>
          <a:xfrm>
            <a:off x="2814090" y="3522931"/>
            <a:ext cx="3081600" cy="880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399BFF-DC17-9D4E-BCF8-71101615940F}"/>
              </a:ext>
            </a:extLst>
          </p:cNvPr>
          <p:cNvSpPr/>
          <p:nvPr/>
        </p:nvSpPr>
        <p:spPr>
          <a:xfrm>
            <a:off x="2765046" y="5030552"/>
            <a:ext cx="3081600" cy="6719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zh-CN" altLang="en-US" dirty="0"/>
              <a:t>执行第二个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7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48249" y="1257300"/>
            <a:ext cx="5507420" cy="5122039"/>
          </a:xfrm>
        </p:spPr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forward_backward_pipeline_without_interleaving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GPU1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num_warmup_microbatches</a:t>
            </a:r>
            <a:r>
              <a:rPr kumimoji="1" lang="en-US" altLang="zh-CN" dirty="0">
                <a:solidFill>
                  <a:srgbClr val="221815"/>
                </a:solidFill>
              </a:rPr>
              <a:t>=0</a:t>
            </a:r>
            <a:r>
              <a:rPr kumimoji="1" lang="zh-CN" altLang="en-US" dirty="0">
                <a:solidFill>
                  <a:srgbClr val="221815"/>
                </a:solidFill>
              </a:rPr>
              <a:t>，进入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状态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GPU1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num_microbatches_remaining</a:t>
            </a:r>
            <a:r>
              <a:rPr kumimoji="1" lang="en-US" altLang="zh-CN" dirty="0">
                <a:solidFill>
                  <a:srgbClr val="221815"/>
                </a:solidFill>
              </a:rPr>
              <a:t>=3</a:t>
            </a:r>
            <a:r>
              <a:rPr kumimoji="1" lang="zh-CN" altLang="en-US" dirty="0">
                <a:solidFill>
                  <a:srgbClr val="221815"/>
                </a:solidFill>
              </a:rPr>
              <a:t>，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>
                <a:solidFill>
                  <a:srgbClr val="221815"/>
                </a:solidFill>
              </a:rPr>
              <a:t>P2POp</a:t>
            </a:r>
            <a:r>
              <a:rPr kumimoji="1" lang="zh-CN" altLang="en-US" dirty="0">
                <a:solidFill>
                  <a:srgbClr val="221815"/>
                </a:solidFill>
              </a:rPr>
              <a:t> 异步</a:t>
            </a:r>
            <a:r>
              <a:rPr kumimoji="1" lang="en-US" altLang="zh-CN" dirty="0" err="1">
                <a:solidFill>
                  <a:srgbClr val="221815"/>
                </a:solidFill>
              </a:rPr>
              <a:t>recv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GPU1</a:t>
            </a:r>
            <a:r>
              <a:rPr kumimoji="1" lang="zh-CN" altLang="en-US" dirty="0">
                <a:solidFill>
                  <a:srgbClr val="221815"/>
                </a:solidFill>
              </a:rPr>
              <a:t> 最后调用</a:t>
            </a:r>
            <a:r>
              <a:rPr kumimoji="1" lang="en-US" altLang="zh-CN" dirty="0">
                <a:solidFill>
                  <a:srgbClr val="221815"/>
                </a:solidFill>
              </a:rPr>
              <a:t>synchronize()</a:t>
            </a:r>
            <a:r>
              <a:rPr kumimoji="1" lang="zh-CN" altLang="en-US" dirty="0">
                <a:solidFill>
                  <a:srgbClr val="221815"/>
                </a:solidFill>
              </a:rPr>
              <a:t> 执行同步等待 </a:t>
            </a:r>
            <a:r>
              <a:rPr kumimoji="1" lang="en-US" altLang="zh-CN" dirty="0">
                <a:solidFill>
                  <a:srgbClr val="221815"/>
                </a:solidFill>
              </a:rPr>
              <a:t>GPU0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zh-CN" altLang="en-US" dirty="0">
                <a:solidFill>
                  <a:srgbClr val="221815"/>
                </a:solidFill>
              </a:rPr>
              <a:t>从而保证</a:t>
            </a:r>
            <a:r>
              <a:rPr kumimoji="1" lang="en-US" altLang="zh-CN" dirty="0">
                <a:solidFill>
                  <a:srgbClr val="221815"/>
                </a:solidFill>
              </a:rPr>
              <a:t>GPU0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to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GPU1</a:t>
            </a:r>
            <a:r>
              <a:rPr kumimoji="1" lang="zh-CN" altLang="en-US" dirty="0">
                <a:solidFill>
                  <a:srgbClr val="221815"/>
                </a:solidFill>
              </a:rPr>
              <a:t> 的执行序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957-8418-2648-A41B-A28C7BB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A031F3-FB77-7F40-AA85-0A6A063F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69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BFAE6-B676-6047-9FFA-B5BBC42A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96" y="1361152"/>
            <a:ext cx="3081600" cy="1607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AFDE4-BE93-7C41-BB9C-4ED14D9B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96" y="3077218"/>
            <a:ext cx="3081600" cy="850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D7093-58EB-CE47-A396-8FC7DD7DA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96" y="4044895"/>
            <a:ext cx="3081600" cy="23193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3958CB-2B76-D64B-B977-2899C0F75183}"/>
              </a:ext>
            </a:extLst>
          </p:cNvPr>
          <p:cNvSpPr/>
          <p:nvPr/>
        </p:nvSpPr>
        <p:spPr>
          <a:xfrm flipV="1">
            <a:off x="2777596" y="1481959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36E17-7920-EB4F-94F5-7033B7822F54}"/>
              </a:ext>
            </a:extLst>
          </p:cNvPr>
          <p:cNvSpPr/>
          <p:nvPr/>
        </p:nvSpPr>
        <p:spPr>
          <a:xfrm flipV="1">
            <a:off x="2777596" y="3596428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2BA082-92C7-B649-9581-8C7F10DE2501}"/>
              </a:ext>
            </a:extLst>
          </p:cNvPr>
          <p:cNvSpPr/>
          <p:nvPr/>
        </p:nvSpPr>
        <p:spPr>
          <a:xfrm flipV="1">
            <a:off x="2777596" y="5975131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等待 </a:t>
            </a:r>
            <a:r>
              <a:rPr kumimoji="1" lang="en-US" altLang="zh-CN" dirty="0">
                <a:solidFill>
                  <a:srgbClr val="221815"/>
                </a:solidFill>
              </a:rPr>
              <a:t>GPU0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发送 </a:t>
            </a:r>
            <a:r>
              <a:rPr kumimoji="1" lang="en-US" altLang="zh-CN" dirty="0" err="1">
                <a:solidFill>
                  <a:srgbClr val="221815"/>
                </a:solidFill>
              </a:rPr>
              <a:t>intput_tensor</a:t>
            </a:r>
            <a:r>
              <a:rPr kumimoji="1" lang="zh-CN" altLang="en-US" dirty="0">
                <a:solidFill>
                  <a:srgbClr val="221815"/>
                </a:solidFill>
              </a:rPr>
              <a:t> 后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</a:t>
            </a:r>
            <a:r>
              <a:rPr kumimoji="1" lang="zh-CN" altLang="en-US" dirty="0">
                <a:solidFill>
                  <a:srgbClr val="221815"/>
                </a:solidFill>
              </a:rPr>
              <a:t> 设置 </a:t>
            </a:r>
            <a:r>
              <a:rPr kumimoji="1" lang="en-US" altLang="zh-CN" dirty="0" err="1">
                <a:solidFill>
                  <a:srgbClr val="221815"/>
                </a:solidFill>
              </a:rPr>
              <a:t>input_tensor</a:t>
            </a:r>
            <a:r>
              <a:rPr kumimoji="1" lang="zh-CN" altLang="en-US" dirty="0">
                <a:solidFill>
                  <a:srgbClr val="221815"/>
                </a:solidFill>
              </a:rPr>
              <a:t>，实现 </a:t>
            </a:r>
            <a:r>
              <a:rPr kumimoji="1" lang="en-US" altLang="zh-CN" dirty="0">
                <a:solidFill>
                  <a:srgbClr val="221815"/>
                </a:solidFill>
              </a:rPr>
              <a:t>GPU0&amp;GPU1</a:t>
            </a:r>
            <a:r>
              <a:rPr kumimoji="1" lang="zh-CN" altLang="en-US" dirty="0">
                <a:solidFill>
                  <a:srgbClr val="221815"/>
                </a:solidFill>
              </a:rPr>
              <a:t> 交换输入输出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GPU1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 循环，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forward_step_func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GPTModel</a:t>
            </a:r>
            <a:r>
              <a:rPr kumimoji="1" lang="zh-CN" altLang="en-US" dirty="0">
                <a:solidFill>
                  <a:srgbClr val="221815"/>
                </a:solidFill>
              </a:rPr>
              <a:t> 执行前向计算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98753-870D-1347-8774-F7515CB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F2342-D921-AE4C-B3F3-855BFC60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3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11DA1-4A3A-A548-8FD6-8FF85C12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71" y="1363952"/>
            <a:ext cx="3081600" cy="1617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A0053-870C-4541-A8AD-59CEE57E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271" y="3197859"/>
            <a:ext cx="3081600" cy="150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E82786-42E5-A74E-A7F0-BF9D8E64463D}"/>
              </a:ext>
            </a:extLst>
          </p:cNvPr>
          <p:cNvSpPr/>
          <p:nvPr/>
        </p:nvSpPr>
        <p:spPr>
          <a:xfrm flipV="1">
            <a:off x="2824572" y="4132455"/>
            <a:ext cx="3081600" cy="4605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D8562-6B54-6340-AE5B-5FBAB9017EEA}"/>
              </a:ext>
            </a:extLst>
          </p:cNvPr>
          <p:cNvSpPr/>
          <p:nvPr/>
        </p:nvSpPr>
        <p:spPr>
          <a:xfrm flipV="1">
            <a:off x="2813271" y="1555531"/>
            <a:ext cx="3081600" cy="74301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en-US" altLang="zh-CN" dirty="0"/>
              <a:t>GPU1</a:t>
            </a:r>
            <a:r>
              <a:rPr kumimoji="1" lang="zh-CN" altLang="en-US" dirty="0"/>
              <a:t> 上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执行第一个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Pre_process</a:t>
            </a:r>
            <a:r>
              <a:rPr kumimoji="1" lang="en-US" altLang="zh-CN" dirty="0"/>
              <a:t>=False</a:t>
            </a:r>
          </a:p>
          <a:p>
            <a:pPr lvl="3"/>
            <a:r>
              <a:rPr kumimoji="1" lang="zh-CN" altLang="en-US" dirty="0"/>
              <a:t>即不会把 </a:t>
            </a:r>
            <a:r>
              <a:rPr kumimoji="1" lang="en-US" altLang="zh-CN" dirty="0" err="1"/>
              <a:t>input_embeddings</a:t>
            </a:r>
            <a:r>
              <a:rPr kumimoji="1" lang="zh-CN" altLang="en-US" dirty="0"/>
              <a:t> 作为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的输入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使用 </a:t>
            </a:r>
            <a:r>
              <a:rPr kumimoji="1" lang="en-US" altLang="zh-CN" dirty="0"/>
              <a:t>GPU0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输入的 </a:t>
            </a:r>
            <a:r>
              <a:rPr kumimoji="1" lang="en-US" altLang="zh-CN" dirty="0" err="1"/>
              <a:t>input_tensor</a:t>
            </a:r>
            <a:r>
              <a:rPr kumimoji="1" lang="zh-CN" altLang="en-US" dirty="0"/>
              <a:t> 作为输入执行得到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17F07-6559-3442-AF16-93E136E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0D5036-13BE-FE45-9064-8079E03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4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138CB-4575-AB45-883B-C905FA27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58" y="3242138"/>
            <a:ext cx="3081600" cy="23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6767D-1CAA-6646-9A2D-29FE3D2EF6A6}"/>
              </a:ext>
            </a:extLst>
          </p:cNvPr>
          <p:cNvSpPr/>
          <p:nvPr/>
        </p:nvSpPr>
        <p:spPr>
          <a:xfrm flipV="1">
            <a:off x="2803758" y="5027135"/>
            <a:ext cx="3081600" cy="4382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3CABB9-C999-7546-95B6-BC3A6090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58" y="1371450"/>
            <a:ext cx="3081600" cy="17834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9A892-D4F4-3443-9A2D-FE997F8627A8}"/>
              </a:ext>
            </a:extLst>
          </p:cNvPr>
          <p:cNvSpPr/>
          <p:nvPr/>
        </p:nvSpPr>
        <p:spPr>
          <a:xfrm flipV="1">
            <a:off x="2803758" y="2202257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A74F89-8980-8747-8BDF-9A9DA83B9829}"/>
              </a:ext>
            </a:extLst>
          </p:cNvPr>
          <p:cNvSpPr/>
          <p:nvPr/>
        </p:nvSpPr>
        <p:spPr>
          <a:xfrm flipV="1">
            <a:off x="2803758" y="2880035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zh-CN" altLang="en-US" dirty="0"/>
              <a:t>示例中 </a:t>
            </a:r>
            <a:r>
              <a:rPr kumimoji="1" lang="en-US" altLang="zh-CN" dirty="0"/>
              <a:t>GPU1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是最后一层 </a:t>
            </a:r>
            <a:r>
              <a:rPr kumimoji="1" lang="en-US" altLang="zh-CN" dirty="0" err="1"/>
              <a:t>Staege</a:t>
            </a:r>
            <a:r>
              <a:rPr kumimoji="1" lang="zh-CN" altLang="en-US" dirty="0"/>
              <a:t>，因此 </a:t>
            </a:r>
            <a:r>
              <a:rPr kumimoji="1" lang="en-US" altLang="zh-CN" dirty="0" err="1"/>
              <a:t>post_process</a:t>
            </a:r>
            <a:r>
              <a:rPr kumimoji="1" lang="en-US" altLang="zh-CN" dirty="0"/>
              <a:t>=True</a:t>
            </a:r>
          </a:p>
          <a:p>
            <a:pPr lvl="3"/>
            <a:r>
              <a:rPr kumimoji="1" lang="zh-CN" altLang="en-US" dirty="0"/>
              <a:t>执行 </a:t>
            </a:r>
            <a:r>
              <a:rPr lang="en-US" altLang="zh-CN" dirty="0" err="1"/>
              <a:t>is_pipeline_last_stage</a:t>
            </a:r>
            <a:r>
              <a:rPr lang="zh-CN" altLang="en-US" dirty="0"/>
              <a:t> 计算 </a:t>
            </a:r>
            <a:r>
              <a:rPr lang="en-US" altLang="zh-CN" dirty="0"/>
              <a:t>GPT</a:t>
            </a:r>
            <a:r>
              <a:rPr lang="zh-CN" altLang="en-US" dirty="0"/>
              <a:t> 模型的</a:t>
            </a:r>
            <a:r>
              <a:rPr lang="en-US" altLang="zh-CN" dirty="0" err="1"/>
              <a:t>output_tensor</a:t>
            </a:r>
            <a:r>
              <a:rPr lang="zh-CN" altLang="en-US" dirty="0"/>
              <a:t> 和 </a:t>
            </a:r>
            <a:r>
              <a:rPr lang="en-US" altLang="zh-CN" dirty="0"/>
              <a:t>loss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83DA1-5A1B-864C-8012-7D69A01E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916EB-52B0-F34F-B45E-D77BF89C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140250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D54AE-D1BB-2A48-8374-C8A72DB5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38" y="4561584"/>
            <a:ext cx="3081600" cy="159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23380-CD10-A24B-AE6D-4BB3C92A4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312"/>
          <a:stretch/>
        </p:blipFill>
        <p:spPr>
          <a:xfrm>
            <a:off x="2796638" y="2833850"/>
            <a:ext cx="3081600" cy="15479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D129FB-23D3-FD45-8B15-01BD2988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963" y="1231762"/>
            <a:ext cx="3090950" cy="14491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0B729E-673D-E44C-B43E-B39B2074222B}"/>
              </a:ext>
            </a:extLst>
          </p:cNvPr>
          <p:cNvSpPr/>
          <p:nvPr/>
        </p:nvSpPr>
        <p:spPr>
          <a:xfrm flipV="1">
            <a:off x="2796638" y="5577408"/>
            <a:ext cx="3081600" cy="32940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EEAFD7-6068-784D-9618-F6560B1E165E}"/>
              </a:ext>
            </a:extLst>
          </p:cNvPr>
          <p:cNvSpPr/>
          <p:nvPr/>
        </p:nvSpPr>
        <p:spPr>
          <a:xfrm flipV="1">
            <a:off x="2796638" y="3888969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53631-4C82-0049-9F1A-3EAE3505587C}"/>
              </a:ext>
            </a:extLst>
          </p:cNvPr>
          <p:cNvSpPr/>
          <p:nvPr/>
        </p:nvSpPr>
        <p:spPr>
          <a:xfrm flipV="1">
            <a:off x="2796638" y="1544782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反向执行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后执行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状态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send_backward_recc_forward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_communication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异步发送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给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并等待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发送下一个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MB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结果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2977A-3E85-8E44-9299-31774B2F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0CFEE-B1EB-5646-8EEE-FFCC4AF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4999915"/>
            <a:ext cx="5320800" cy="1299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A2AD54-92BE-4A4B-A9F4-6FD3B028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E45D12-9DA5-F24C-914F-809619C2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EA41A-1A34-6742-AC20-0BBD2E411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2C079E-E161-3E48-8653-622E8A80864B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CAC5E-9C9D-254F-8011-2E916F97ED0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97EBB-3244-064C-A192-E61CC9DF0E89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lang="en-US" altLang="zh-CN" dirty="0" err="1"/>
              <a:t>send_backward_recv_forward</a:t>
            </a:r>
            <a:r>
              <a:rPr lang="zh-CN" altLang="en-US" dirty="0"/>
              <a:t> 被唤醒后获得 </a:t>
            </a:r>
            <a:r>
              <a:rPr lang="en-US" altLang="zh-CN" dirty="0"/>
              <a:t>GPU1</a:t>
            </a:r>
            <a:r>
              <a:rPr lang="zh-CN" altLang="en-US" dirty="0"/>
              <a:t> </a:t>
            </a:r>
            <a:r>
              <a:rPr lang="en-US" altLang="zh-CN" dirty="0"/>
              <a:t>Staege1</a:t>
            </a:r>
            <a:r>
              <a:rPr lang="zh-CN" altLang="en-US" dirty="0"/>
              <a:t> 发送的 </a:t>
            </a:r>
            <a:r>
              <a:rPr lang="en-US" altLang="zh-CN" dirty="0" err="1"/>
              <a:t>output_tensor_grad</a:t>
            </a:r>
            <a:endParaRPr lang="en-US" altLang="zh-CN" dirty="0"/>
          </a:p>
          <a:p>
            <a:pPr lvl="3"/>
            <a:r>
              <a:rPr lang="en-US" altLang="zh-CN" dirty="0"/>
              <a:t>GPU0</a:t>
            </a:r>
            <a:r>
              <a:rPr lang="zh-CN" altLang="en-US" dirty="0"/>
              <a:t> </a:t>
            </a:r>
            <a:r>
              <a:rPr lang="en-US" altLang="zh-CN" dirty="0"/>
              <a:t>Stage0</a:t>
            </a:r>
            <a:r>
              <a:rPr lang="zh-CN" altLang="en-US" dirty="0"/>
              <a:t> 执行 </a:t>
            </a:r>
            <a:r>
              <a:rPr lang="en-US" altLang="zh-CN" dirty="0" err="1"/>
              <a:t>backward_step</a:t>
            </a:r>
            <a:r>
              <a:rPr lang="zh-CN" altLang="en-US" dirty="0"/>
              <a:t> 输出 </a:t>
            </a:r>
            <a:r>
              <a:rPr lang="en-US" altLang="zh-CN" dirty="0" err="1"/>
              <a:t>intput_tensor_grad</a:t>
            </a:r>
            <a:r>
              <a:rPr lang="zh-CN" altLang="en-US" dirty="0"/>
              <a:t>，</a:t>
            </a:r>
            <a:r>
              <a:rPr lang="en-US" altLang="zh-CN" dirty="0"/>
              <a:t>GPU0</a:t>
            </a:r>
            <a:r>
              <a:rPr lang="zh-CN" altLang="en-US" dirty="0"/>
              <a:t> 计入 </a:t>
            </a:r>
            <a:r>
              <a:rPr lang="en-US" altLang="zh-CN" dirty="0"/>
              <a:t>1F1B</a:t>
            </a:r>
            <a:r>
              <a:rPr lang="zh-CN" altLang="en-US" dirty="0"/>
              <a:t> 状态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09FE6-38BE-C94A-932D-1E71AB8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FB77B-693D-8746-84C2-29F6F2F9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5095864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4263-4452-1948-AB9B-A988C0D9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53B8-644B-DE4A-880F-32014E95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21809-7D71-5D4E-AE9B-8459EB9C2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4BB96A-9EEE-FF4A-A0E3-3B0F97100AF8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68B40-DCC9-A440-81A9-E1BB0BCF6D5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6D1BB-0E7E-F442-8B7A-F88D1B522FA6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/>
              <a:t>num_mbs_remaining</a:t>
            </a:r>
            <a:r>
              <a:rPr kumimoji="1" lang="en-US" altLang="zh-CN" dirty="0"/>
              <a:t>=2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Starge1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3)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send_forward_recv_backward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等待 </a:t>
            </a:r>
            <a:r>
              <a:rPr kumimoji="1" lang="en-US" altLang="zh-CN" dirty="0"/>
              <a:t>backward</a:t>
            </a:r>
          </a:p>
          <a:p>
            <a:pPr lvl="3"/>
            <a:r>
              <a:rPr kumimoji="1" lang="zh-CN" altLang="en-US" dirty="0"/>
              <a:t>异步 </a:t>
            </a:r>
            <a:r>
              <a:rPr kumimoji="1" lang="en-US" altLang="zh-CN" dirty="0" err="1"/>
              <a:t>recv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tensor_recv_next</a:t>
            </a:r>
            <a:r>
              <a:rPr kumimoji="1" lang="zh-CN" altLang="en-US" dirty="0"/>
              <a:t>，调用 </a:t>
            </a:r>
            <a:r>
              <a:rPr kumimoji="1" lang="en-US" altLang="zh-CN" dirty="0" err="1"/>
              <a:t>synnchronize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backward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GPU0</a:t>
            </a:r>
            <a:r>
              <a:rPr kumimoji="1" lang="zh-CN" altLang="en-US" dirty="0"/>
              <a:t> 进入等待状态</a:t>
            </a:r>
            <a:endParaRPr kumimoji="1" lang="en-US" altLang="zh-CN" dirty="0"/>
          </a:p>
          <a:p>
            <a:pPr lvl="3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DBAF-D1E5-964D-8391-D4FDDBAD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050D35-D696-0E42-A13D-4B47D37F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00" y="5095864"/>
            <a:ext cx="5320800" cy="12037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03A276-BAE2-2242-BC1D-A77B6C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58032-685C-2F45-9A1E-6CAA1ECC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BD4FDD7-128B-3544-8D1F-0A2B17332477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7914AD-0FD7-EB45-A0C1-D1D1514BA89A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940513-2E49-9548-A7B0-371833FCFD40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上执行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send_backward_recv_forward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同步等待收到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）作为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TransformerBlock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output_tensor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20952-922B-3C4B-BFA0-2E126B8C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C60B9-BFA1-F24F-B659-83A39F2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0CD0C-127F-7C4A-8B3C-2727B490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41009-EE1D-404D-B727-F9F43681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15FD33-603E-724D-A048-20FA89E41FB2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0AB06-1566-E746-902F-BEB43090C757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74213-A44D-D141-831F-0B3A5C185797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/>
              <a:t>GPU1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，再次进入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backward_step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(Backward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Bwckward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GPU0</a:t>
            </a:r>
          </a:p>
          <a:p>
            <a:pPr lvl="3"/>
            <a:r>
              <a:rPr kumimoji="1" lang="zh-CN" altLang="en-US" dirty="0"/>
              <a:t>等待</a:t>
            </a:r>
            <a:r>
              <a:rPr kumimoji="1" lang="en-US" altLang="zh-CN" dirty="0"/>
              <a:t>GPU0</a:t>
            </a:r>
            <a:r>
              <a:rPr kumimoji="1" lang="zh-CN" altLang="en-US" dirty="0"/>
              <a:t> 发送下一个 </a:t>
            </a:r>
            <a:r>
              <a:rPr kumimoji="1" lang="en-US" altLang="zh-CN" dirty="0" err="1"/>
              <a:t>mbs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forward</a:t>
            </a:r>
            <a:r>
              <a:rPr kumimoji="1" lang="zh-CN" altLang="en-US" dirty="0"/>
              <a:t>计算结果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C8F7A-30D3-604A-9146-8046C4DF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56B9-B66C-CD4E-9D07-680C409D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449E0F-25CE-EC48-B2B8-AD8595408055}"/>
              </a:ext>
            </a:extLst>
          </p:cNvPr>
          <p:cNvGrpSpPr/>
          <p:nvPr/>
        </p:nvGrpSpPr>
        <p:grpSpPr>
          <a:xfrm>
            <a:off x="2874866" y="1342417"/>
            <a:ext cx="2952592" cy="5036922"/>
            <a:chOff x="2824572" y="1342417"/>
            <a:chExt cx="3082310" cy="5408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2D7EBE8-B6CF-3644-BDA4-CD4BA4E5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9"/>
            <a:stretch/>
          </p:blipFill>
          <p:spPr>
            <a:xfrm>
              <a:off x="2824572" y="1342417"/>
              <a:ext cx="3082310" cy="28251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6BBE-1C62-6F49-BD8D-41FA4999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76"/>
            <a:stretch/>
          </p:blipFill>
          <p:spPr>
            <a:xfrm>
              <a:off x="2824572" y="4167547"/>
              <a:ext cx="3082310" cy="258344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1E5EC4B-3E57-7D4B-A97C-B1B81655ED9E}"/>
              </a:ext>
            </a:extLst>
          </p:cNvPr>
          <p:cNvSpPr/>
          <p:nvPr/>
        </p:nvSpPr>
        <p:spPr>
          <a:xfrm flipV="1">
            <a:off x="2810362" y="24122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434198-9247-1042-9AAB-28832F41CE61}"/>
              </a:ext>
            </a:extLst>
          </p:cNvPr>
          <p:cNvSpPr/>
          <p:nvPr/>
        </p:nvSpPr>
        <p:spPr>
          <a:xfrm flipV="1">
            <a:off x="2810362" y="54559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BB1A0-894F-8C43-8571-A5EAC955B6D9}"/>
              </a:ext>
            </a:extLst>
          </p:cNvPr>
          <p:cNvSpPr/>
          <p:nvPr/>
        </p:nvSpPr>
        <p:spPr>
          <a:xfrm flipV="1">
            <a:off x="2810362" y="6180284"/>
            <a:ext cx="3081600" cy="1990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send_forward_recv_backward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output_grad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(B2)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num_mbs_remaing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=2,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i=2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，退出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打开模型梯度更新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发送最后一个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准备更新模型的梯度和参数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B4C5E-92A3-0641-8BF8-1E70FCF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9D494-C1F3-BC41-86A7-E4C4BA34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57063"/>
            <a:ext cx="5322123" cy="1204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DA559-7E6D-9E49-A1E2-B64CB0D9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467" y="1345217"/>
            <a:ext cx="3081600" cy="2292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9F018-083B-5E4C-80AD-F623CBF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67" y="3818319"/>
            <a:ext cx="3081600" cy="22351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A0AF60-5797-5B4B-A3D3-853667BFB25E}"/>
              </a:ext>
            </a:extLst>
          </p:cNvPr>
          <p:cNvSpPr/>
          <p:nvPr/>
        </p:nvSpPr>
        <p:spPr>
          <a:xfrm flipV="1">
            <a:off x="2804467" y="1501218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47CBD-BDED-4A49-8636-F85777172C9F}"/>
              </a:ext>
            </a:extLst>
          </p:cNvPr>
          <p:cNvSpPr/>
          <p:nvPr/>
        </p:nvSpPr>
        <p:spPr>
          <a:xfrm flipV="1">
            <a:off x="2804467" y="3326169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F9DA4-2279-4B4E-A8B6-4F1F42C768C8}"/>
              </a:ext>
            </a:extLst>
          </p:cNvPr>
          <p:cNvSpPr/>
          <p:nvPr/>
        </p:nvSpPr>
        <p:spPr>
          <a:xfrm flipV="1">
            <a:off x="2804467" y="53207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402E9-07AF-BA47-A497-C5DE1633C0B9}"/>
              </a:ext>
            </a:extLst>
          </p:cNvPr>
          <p:cNvSpPr/>
          <p:nvPr/>
        </p:nvSpPr>
        <p:spPr>
          <a:xfrm flipV="1">
            <a:off x="2804467" y="3889496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7C4A2-56D7-F747-BD7C-2FB0548CA7AB}"/>
              </a:ext>
            </a:extLst>
          </p:cNvPr>
          <p:cNvSpPr/>
          <p:nvPr/>
        </p:nvSpPr>
        <p:spPr>
          <a:xfrm flipV="1">
            <a:off x="2804467" y="5553480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EF3D7-7A63-9145-B269-293D85377B9B}"/>
              </a:ext>
            </a:extLst>
          </p:cNvPr>
          <p:cNvSpPr/>
          <p:nvPr/>
        </p:nvSpPr>
        <p:spPr>
          <a:xfrm flipV="1">
            <a:off x="2804467" y="58568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7921" y="1257300"/>
            <a:ext cx="5798516" cy="5122039"/>
          </a:xfrm>
        </p:spPr>
        <p:txBody>
          <a:bodyPr/>
          <a:lstStyle/>
          <a:p>
            <a:r>
              <a:rPr kumimoji="1" lang="en-US" altLang="zh-CN" dirty="0"/>
              <a:t>GPU1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GPU1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</a:p>
          <a:p>
            <a:pPr lvl="3"/>
            <a:r>
              <a:rPr kumimoji="1" lang="en-US" altLang="zh-CN" dirty="0"/>
              <a:t>GPU1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将 </a:t>
            </a:r>
            <a:r>
              <a:rPr kumimoji="1" lang="en-US" altLang="zh-CN" dirty="0"/>
              <a:t>GPU0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发送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作为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计算前向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forward_step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输出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backward_step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en-US" altLang="zh-CN" dirty="0"/>
              <a:t>(B3)</a:t>
            </a:r>
          </a:p>
          <a:p>
            <a:pPr lvl="3"/>
            <a:r>
              <a:rPr kumimoji="1" lang="en-US" altLang="zh-CN" dirty="0" err="1"/>
              <a:t>send_backward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input_tesnor_grad</a:t>
            </a:r>
            <a:r>
              <a:rPr kumimoji="1" lang="en-US" altLang="zh-CN" dirty="0"/>
              <a:t>(B3)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GPU0</a:t>
            </a:r>
          </a:p>
          <a:p>
            <a:pPr lvl="3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B5DF7-EC92-E34A-BB0A-78AE0D75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D7831A-DA98-A44D-A38E-F9BA767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75317"/>
            <a:ext cx="5322123" cy="1204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B4DD0-28ED-254B-A4CA-CF56543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980" y="1391921"/>
            <a:ext cx="3081600" cy="2542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52149-0203-334B-A1C6-32DB48D76261}"/>
              </a:ext>
            </a:extLst>
          </p:cNvPr>
          <p:cNvSpPr/>
          <p:nvPr/>
        </p:nvSpPr>
        <p:spPr>
          <a:xfrm flipV="1">
            <a:off x="2826980" y="312616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0B01-55D6-5C4F-90BA-D80096AA4CDD}"/>
              </a:ext>
            </a:extLst>
          </p:cNvPr>
          <p:cNvSpPr/>
          <p:nvPr/>
        </p:nvSpPr>
        <p:spPr>
          <a:xfrm flipV="1">
            <a:off x="2826980" y="3408684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0BF8-6C66-4243-B2D9-2C6A1D1F7B18}"/>
              </a:ext>
            </a:extLst>
          </p:cNvPr>
          <p:cNvSpPr/>
          <p:nvPr/>
        </p:nvSpPr>
        <p:spPr>
          <a:xfrm flipV="1">
            <a:off x="2826980" y="3733788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执行完 </a:t>
            </a:r>
            <a:r>
              <a:rPr lang="en-US" altLang="zh-CN"/>
              <a:t>Iteration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10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7" y="1302643"/>
            <a:ext cx="5322123" cy="345463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获得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forward_backward_func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返回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累加更新模型梯度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finalize_model_grads_func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更新模型参数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执行完一个完整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iteration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：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Bubble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Overhead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(PP-1)/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</a:t>
            </a:r>
          </a:p>
          <a:p>
            <a:pPr lvl="3" fontAlgn="base">
              <a:buClr>
                <a:srgbClr val="00B050"/>
              </a:buClr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E0856-AFFC-F44A-B580-D933D972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70C6B-DFF4-794D-9324-5FB7589F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58" y="4757278"/>
            <a:ext cx="5412613" cy="1623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993E1-9B9F-634F-914D-C2AA452E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61128"/>
            <a:ext cx="3081600" cy="997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A82C5F-4BFE-0346-8445-D859EDB1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2480576"/>
            <a:ext cx="3081600" cy="24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5CE43-5025-4C40-9D3B-8B3691A9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402E2-423B-FE44-9020-78889562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A3AD81-FC76-C043-8270-00FE9E8B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A94EDC-2AE0-414B-8E51-1DD8ECA9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887156"/>
            <a:ext cx="5083564" cy="32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序列并行调用关系</a:t>
            </a:r>
          </a:p>
        </p:txBody>
      </p:sp>
    </p:spTree>
    <p:extLst>
      <p:ext uri="{BB962C8B-B14F-4D97-AF65-F5344CB8AC3E}">
        <p14:creationId xmlns:p14="http://schemas.microsoft.com/office/powerpoint/2010/main" val="34945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34794</TotalTime>
  <Words>1602</Words>
  <Application>Microsoft Macintosh PowerPoint</Application>
  <PresentationFormat>自定义</PresentationFormat>
  <Paragraphs>187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PowerPoint 演示文稿</vt:lpstr>
      <vt:lpstr>PP Stage 执行</vt:lpstr>
      <vt:lpstr>NPU 0 执行 Stage 0</vt:lpstr>
      <vt:lpstr>NPU 0 执行 Stage 0</vt:lpstr>
      <vt:lpstr>NPU 0 执行 Stage 0</vt:lpstr>
      <vt:lpstr>PowerPoint 演示文稿</vt:lpstr>
      <vt:lpstr>NPU 0 执行 Stage 0</vt:lpstr>
      <vt:lpstr>NPU 0 执行 Stage 0</vt:lpstr>
      <vt:lpstr>NPU 0 执行 Stage 0</vt:lpstr>
      <vt:lpstr>PowerPoint 演示文稿</vt:lpstr>
      <vt:lpstr>GPU1 执行 Stage1</vt:lpstr>
      <vt:lpstr>GPU1 执行 Stage1</vt:lpstr>
      <vt:lpstr>GPU1 执行 Stage1</vt:lpstr>
      <vt:lpstr>GPU1 执行 Stage1</vt:lpstr>
      <vt:lpstr>PowerPoint 演示文稿</vt:lpstr>
      <vt:lpstr>GPU1 执行 Stage1</vt:lpstr>
      <vt:lpstr>GPU0 执行 Stage0</vt:lpstr>
      <vt:lpstr>GPU0 执行 Stage0</vt:lpstr>
      <vt:lpstr>GPU1 执行 Stage1</vt:lpstr>
      <vt:lpstr>GPU1 执行 Stage1</vt:lpstr>
      <vt:lpstr>GPU0 执行 Stage0</vt:lpstr>
      <vt:lpstr>GPU1 执行 Stage1</vt:lpstr>
      <vt:lpstr>PowerPoint 演示文稿</vt:lpstr>
      <vt:lpstr>GPU0 执行 Stage0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11609</cp:revision>
  <cp:lastPrinted>2023-09-08T09:14:01Z</cp:lastPrinted>
  <dcterms:created xsi:type="dcterms:W3CDTF">2020-08-28T08:44:19Z</dcterms:created>
  <dcterms:modified xsi:type="dcterms:W3CDTF">2024-04-18T04:18:02Z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